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3" r:id="rId1"/>
  </p:sldMasterIdLst>
  <p:notesMasterIdLst>
    <p:notesMasterId r:id="rId17"/>
  </p:notesMasterIdLst>
  <p:sldIdLst>
    <p:sldId id="256" r:id="rId2"/>
    <p:sldId id="257" r:id="rId3"/>
    <p:sldId id="264" r:id="rId4"/>
    <p:sldId id="268" r:id="rId5"/>
    <p:sldId id="271" r:id="rId6"/>
    <p:sldId id="275" r:id="rId7"/>
    <p:sldId id="276" r:id="rId8"/>
    <p:sldId id="284" r:id="rId9"/>
    <p:sldId id="281" r:id="rId10"/>
    <p:sldId id="285" r:id="rId11"/>
    <p:sldId id="286" r:id="rId12"/>
    <p:sldId id="287" r:id="rId13"/>
    <p:sldId id="289" r:id="rId14"/>
    <p:sldId id="288" r:id="rId15"/>
    <p:sldId id="272" r:id="rId16"/>
  </p:sldIdLst>
  <p:sldSz cx="12192000" cy="6858000"/>
  <p:notesSz cx="6858000" cy="9144000"/>
  <p:embeddedFontLst>
    <p:embeddedFont>
      <p:font typeface="Bradley Hand ITC" panose="03070402050302030203" pitchFamily="66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FE840C43-AA0A-D6F9-BB4F-F667810B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72BF8B48-B35C-E716-2C6B-1BBBC194A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CFADB5F3-F8B8-B269-5161-B451B77CF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285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BD9F481D-0984-9DB5-4D8C-B7F25C7F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B920383D-DA77-2391-D6F6-9469FD7A3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372B8F95-F175-D9BA-FA8A-7FD66BB5C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748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BFF60075-EFE1-E7A0-0460-8BE326DB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D95D44F6-ADB2-4691-C71D-1412778C7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4C1C69AA-69EF-0384-1B17-46A41F420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70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3B7628DE-1ACD-2C01-3F3B-E9DDF615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5FCBBCA3-AA6F-6EA6-1D10-176BCA5FA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9B40403A-BA66-008F-8405-3361D6C7A1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87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06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8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10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1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F7B6838-A4C0-3A06-430B-6ABAEBDB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068C8E46-CD75-62FE-A3E6-7FCF75CA2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20CBCD9E-6B12-9FA4-94B8-395C12505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85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E2D1041-1EEA-2247-CABD-8F3AD27E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D4D14E05-0EBB-9029-B155-F3C380B8B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20C33028-CF54-007A-5F8E-0CC7E8844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55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FFAE112-BC99-3BF0-A5BE-88CEC30D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BD13BA04-F69F-66D2-C96A-599EF0D62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41D8E96C-698C-2ECC-3382-307ABC711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25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DE16AF55-C6B2-B3A8-D17A-2EE2471F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89B8E4B4-A024-EB52-622E-45C61EE55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0318795E-6F09-CA4B-1EF0-2CE8E1837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7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1975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2671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6503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013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19028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882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45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8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1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4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99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0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810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54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19"/>
          <p:cNvSpPr txBox="1">
            <a:spLocks noGrp="1"/>
          </p:cNvSpPr>
          <p:nvPr>
            <p:ph type="ctrTitle"/>
          </p:nvPr>
        </p:nvSpPr>
        <p:spPr>
          <a:xfrm>
            <a:off x="486013" y="1651820"/>
            <a:ext cx="9144000" cy="234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5400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Smart City Planner: Analyzing Urban Data for Better Living.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1"/>
          </p:nvPr>
        </p:nvSpPr>
        <p:spPr>
          <a:xfrm>
            <a:off x="6666270" y="4813320"/>
            <a:ext cx="5529752" cy="20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Sukant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			 [927623BAD114]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Perumal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 			 [927623BAD074]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Sakthi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Sanjuktha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[927623BAD096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9" y="0"/>
            <a:ext cx="4466051" cy="166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1271" y="37370"/>
            <a:ext cx="3040729" cy="12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8981A9F-0E00-233B-81D6-6AE15070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2470C6C6-E9A2-61AE-8170-53860468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8F91CB-6D93-5BED-9EE0-252B12DE73B7}"/>
              </a:ext>
            </a:extLst>
          </p:cNvPr>
          <p:cNvSpPr/>
          <p:nvPr/>
        </p:nvSpPr>
        <p:spPr>
          <a:xfrm>
            <a:off x="166165" y="894736"/>
            <a:ext cx="11859669" cy="58406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Home Screen:</a:t>
            </a:r>
          </a:p>
          <a:p>
            <a:r>
              <a:rPr lang="en-US" dirty="0">
                <a:solidFill>
                  <a:schemeClr val="tx1"/>
                </a:solidFill>
              </a:rPr>
              <a:t>			 Displays a search bar and input field where users can type the name of a district </a:t>
            </a:r>
          </a:p>
          <a:p>
            <a:r>
              <a:rPr lang="en-US" dirty="0">
                <a:solidFill>
                  <a:schemeClr val="tx1"/>
                </a:solidFill>
              </a:rPr>
              <a:t>				to retrieve detailed visualizations.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Google Shape;257;p20">
            <a:extLst>
              <a:ext uri="{FF2B5EF4-FFF2-40B4-BE49-F238E27FC236}">
                <a16:creationId xmlns:a16="http://schemas.microsoft.com/office/drawing/2014/main" id="{BF48B1FF-0575-5B54-1BED-984C786947F1}"/>
              </a:ext>
            </a:extLst>
          </p:cNvPr>
          <p:cNvSpPr txBox="1">
            <a:spLocks/>
          </p:cNvSpPr>
          <p:nvPr/>
        </p:nvSpPr>
        <p:spPr>
          <a:xfrm>
            <a:off x="271257" y="122660"/>
            <a:ext cx="8534400" cy="77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3000"/>
              <a:buFont typeface="Times New Roman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User Interface and Experience Design:</a:t>
            </a:r>
            <a:endParaRPr lang="en-IN"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39330-85E3-57A9-95AF-AD6159195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39" y="1454609"/>
            <a:ext cx="5563161" cy="3491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C28DAB-AE1C-3983-3F7A-D0E78EC772C3}"/>
              </a:ext>
            </a:extLst>
          </p:cNvPr>
          <p:cNvSpPr txBox="1"/>
          <p:nvPr/>
        </p:nvSpPr>
        <p:spPr>
          <a:xfrm>
            <a:off x="6917556" y="1454609"/>
            <a:ext cx="42893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User Flow: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user types in the name of a district (e.g., "Chennai").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Clicking the "Visualize" button submits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retrieves data and generates visualizations such as maps, charts, and other insights relevant to the entered district.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49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353BC46-E957-1B96-AED6-EA77B824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12F21EDA-3B3C-89B2-3D6F-225EE92E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C0CED-620F-AFD2-554B-E46B2AA19A2F}"/>
              </a:ext>
            </a:extLst>
          </p:cNvPr>
          <p:cNvSpPr/>
          <p:nvPr/>
        </p:nvSpPr>
        <p:spPr>
          <a:xfrm>
            <a:off x="166165" y="894736"/>
            <a:ext cx="11859669" cy="58406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Google Shape;257;p20">
            <a:extLst>
              <a:ext uri="{FF2B5EF4-FFF2-40B4-BE49-F238E27FC236}">
                <a16:creationId xmlns:a16="http://schemas.microsoft.com/office/drawing/2014/main" id="{5BE52197-2CB8-F2BE-8433-F270F65B869B}"/>
              </a:ext>
            </a:extLst>
          </p:cNvPr>
          <p:cNvSpPr txBox="1">
            <a:spLocks/>
          </p:cNvSpPr>
          <p:nvPr/>
        </p:nvSpPr>
        <p:spPr>
          <a:xfrm>
            <a:off x="271257" y="122660"/>
            <a:ext cx="8534400" cy="77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3000"/>
              <a:buFont typeface="Times New Roman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Initial Results and Testing:</a:t>
            </a:r>
            <a:endParaRPr lang="en-IN"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B3EE7-81CD-713B-3BF1-7155863F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32" y="1182224"/>
            <a:ext cx="5198303" cy="379193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D47F451-BA0A-BA21-A2DC-DF6708E75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535" y="1260493"/>
            <a:ext cx="584723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Page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Includes multiple sections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trends (line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usage statistics (bar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Traffic density analysis (pie and line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map pinpointing the selected district.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2F385-F377-613D-E836-2BC81B2AAD6D}"/>
              </a:ext>
            </a:extLst>
          </p:cNvPr>
          <p:cNvSpPr txBox="1"/>
          <p:nvPr/>
        </p:nvSpPr>
        <p:spPr>
          <a:xfrm>
            <a:off x="1308673" y="5383388"/>
            <a:ext cx="443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report</a:t>
            </a:r>
          </a:p>
        </p:txBody>
      </p:sp>
    </p:spTree>
    <p:extLst>
      <p:ext uri="{BB962C8B-B14F-4D97-AF65-F5344CB8AC3E}">
        <p14:creationId xmlns:p14="http://schemas.microsoft.com/office/powerpoint/2010/main" val="180575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DD35813D-D52A-692F-1508-71245C6E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42050595-370D-BA6D-14D1-678A8D7F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016552-BCEB-7B82-BE67-5670AF6A7C0E}"/>
              </a:ext>
            </a:extLst>
          </p:cNvPr>
          <p:cNvSpPr/>
          <p:nvPr/>
        </p:nvSpPr>
        <p:spPr>
          <a:xfrm>
            <a:off x="166165" y="894736"/>
            <a:ext cx="11859669" cy="58406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Google Shape;257;p20">
            <a:extLst>
              <a:ext uri="{FF2B5EF4-FFF2-40B4-BE49-F238E27FC236}">
                <a16:creationId xmlns:a16="http://schemas.microsoft.com/office/drawing/2014/main" id="{960FFCE5-EB4D-20BE-E252-67CF7D632436}"/>
              </a:ext>
            </a:extLst>
          </p:cNvPr>
          <p:cNvSpPr txBox="1">
            <a:spLocks/>
          </p:cNvSpPr>
          <p:nvPr/>
        </p:nvSpPr>
        <p:spPr>
          <a:xfrm>
            <a:off x="271257" y="122660"/>
            <a:ext cx="8534400" cy="77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3000"/>
              <a:buFont typeface="Times New Roman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Initial Results and Testing:</a:t>
            </a:r>
            <a:endParaRPr lang="en-IN"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BAED7DE-6EFF-8CC1-B34F-9CC3CF2AE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535" y="1260493"/>
            <a:ext cx="584723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Page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Includes multiple sections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trends (line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usage statistics (bar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Traffic density analysis (pie and line charts).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map pinpointing the selected district.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B8ABF-3465-4766-1BDB-239B426DE2F9}"/>
              </a:ext>
            </a:extLst>
          </p:cNvPr>
          <p:cNvSpPr txBox="1"/>
          <p:nvPr/>
        </p:nvSpPr>
        <p:spPr>
          <a:xfrm>
            <a:off x="942913" y="5378489"/>
            <a:ext cx="443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6294B-CCBA-4E28-8A20-60FEDC3A8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5" y="1168433"/>
            <a:ext cx="6024188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3D4274F-FC77-9340-01FC-A7A774BA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5CE1ED3D-A2C6-1D65-6074-A85A82F1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720042-02CB-DA05-DD39-7F496533E422}"/>
              </a:ext>
            </a:extLst>
          </p:cNvPr>
          <p:cNvSpPr/>
          <p:nvPr/>
        </p:nvSpPr>
        <p:spPr>
          <a:xfrm>
            <a:off x="166165" y="894736"/>
            <a:ext cx="11859669" cy="58406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Google Shape;257;p20">
            <a:extLst>
              <a:ext uri="{FF2B5EF4-FFF2-40B4-BE49-F238E27FC236}">
                <a16:creationId xmlns:a16="http://schemas.microsoft.com/office/drawing/2014/main" id="{C94B9A7A-63E5-D27C-9E38-7A476F26BD44}"/>
              </a:ext>
            </a:extLst>
          </p:cNvPr>
          <p:cNvSpPr txBox="1">
            <a:spLocks/>
          </p:cNvSpPr>
          <p:nvPr/>
        </p:nvSpPr>
        <p:spPr>
          <a:xfrm>
            <a:off x="271257" y="122660"/>
            <a:ext cx="8534400" cy="77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3000"/>
              <a:buFont typeface="Times New Roman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Initial Results and Testing:</a:t>
            </a:r>
            <a:endParaRPr lang="en-IN"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6A9FAF3-B5CC-F98C-D9C8-A898BC02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036" y="1260492"/>
            <a:ext cx="524451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Traffic Chart: Chennai's traffic density chart shows peak hours between 6 PM and 9 PM.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Map: Pinpoints district centers precisely using OpenStreetMap tiles.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E9E0C-7151-C271-52DB-BF1CB7399F62}"/>
              </a:ext>
            </a:extLst>
          </p:cNvPr>
          <p:cNvSpPr txBox="1"/>
          <p:nvPr/>
        </p:nvSpPr>
        <p:spPr>
          <a:xfrm>
            <a:off x="1110925" y="5145094"/>
            <a:ext cx="443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82F34-609B-642F-4F75-5D48D727E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32" y="1260492"/>
            <a:ext cx="5509737" cy="34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AEB8FC2-2A1E-1C64-FE13-8E6B3999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6E270837-6AC9-01FB-FE67-C5548660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493E34-96BA-5EF9-08B4-CAA2214C2983}"/>
              </a:ext>
            </a:extLst>
          </p:cNvPr>
          <p:cNvSpPr/>
          <p:nvPr/>
        </p:nvSpPr>
        <p:spPr>
          <a:xfrm>
            <a:off x="178464" y="1550547"/>
            <a:ext cx="5792183" cy="44798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map didn't update dynamically to center on the searched district.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User inputs were case-sensitive, causing mismatches for valid districts.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Charts lagged due to multiple simultaneous rendering requests</a:t>
            </a:r>
          </a:p>
          <a:p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UI components were not scaling properly on smaller screens.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No guidance was provided for incorrect district names.</a:t>
            </a:r>
          </a:p>
        </p:txBody>
      </p:sp>
      <p:sp>
        <p:nvSpPr>
          <p:cNvPr id="3" name="Google Shape;257;p20">
            <a:extLst>
              <a:ext uri="{FF2B5EF4-FFF2-40B4-BE49-F238E27FC236}">
                <a16:creationId xmlns:a16="http://schemas.microsoft.com/office/drawing/2014/main" id="{588EBBC6-56AC-F011-9E3D-0B9980F1EA29}"/>
              </a:ext>
            </a:extLst>
          </p:cNvPr>
          <p:cNvSpPr txBox="1">
            <a:spLocks/>
          </p:cNvSpPr>
          <p:nvPr/>
        </p:nvSpPr>
        <p:spPr>
          <a:xfrm>
            <a:off x="271257" y="122660"/>
            <a:ext cx="8534400" cy="77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2"/>
              </a:buClr>
              <a:buSzPts val="3000"/>
              <a:buFont typeface="Times New Roman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Challenges and Solutions</a:t>
            </a:r>
            <a:endParaRPr lang="en-IN"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078B5-335C-A307-9589-165604B2A2C4}"/>
              </a:ext>
            </a:extLst>
          </p:cNvPr>
          <p:cNvSpPr/>
          <p:nvPr/>
        </p:nvSpPr>
        <p:spPr>
          <a:xfrm>
            <a:off x="6149110" y="1550547"/>
            <a:ext cx="5792183" cy="44798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JavaScript logic to update the map’s view using Leaflet's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setView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function with district-specific coordinates.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Applied 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str.lower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to standardize input and data matching.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Optimized Chart.js rendering by caching datasets and reducing redundant data fetches.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Added error messages with suggestions and a fallback option to re-enter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Used Bootstrap's grid system to ensure charts and maps are responsive.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rehensive Explanation On Popular Logo Design Queries | Vowels In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12690"/>
          <a:stretch/>
        </p:blipFill>
        <p:spPr bwMode="auto">
          <a:xfrm>
            <a:off x="0" y="-58995"/>
            <a:ext cx="12192000" cy="69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" b="89943" l="10000" r="90000">
                        <a14:backgroundMark x1="40714" y1="79462" x2="40714" y2="79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231" y="424167"/>
            <a:ext cx="4049661" cy="3403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8723" y="1047136"/>
            <a:ext cx="3274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Any queries</a:t>
            </a:r>
          </a:p>
        </p:txBody>
      </p:sp>
      <p:pic>
        <p:nvPicPr>
          <p:cNvPr id="12" name="Picture 11" descr="Thank You Typography 182450 Vector Art at Vecteezy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929" y1="42143" x2="49929" y2="42143"/>
                        <a14:foregroundMark x1="68000" y1="35500" x2="68000" y2="35500"/>
                        <a14:foregroundMark x1="73357" y1="53321" x2="73357" y2="53321"/>
                        <a14:foregroundMark x1="73357" y1="53321" x2="73357" y2="53321"/>
                        <a14:foregroundMark x1="63893" y1="67536" x2="63893" y2="67536"/>
                        <a14:foregroundMark x1="37893" y1="73750" x2="37893" y2="73750"/>
                        <a14:foregroundMark x1="56607" y1="76357" x2="56607" y2="76357"/>
                        <a14:foregroundMark x1="61107" y1="82571" x2="61107" y2="82571"/>
                        <a14:foregroundMark x1="56393" y1="29464" x2="56393" y2="29464"/>
                        <a14:foregroundMark x1="30357" y1="15500" x2="30357" y2="15500"/>
                        <a14:foregroundMark x1="17464" y1="62357" x2="17464" y2="62357"/>
                        <a14:foregroundMark x1="63893" y1="20857" x2="63893" y2="20857"/>
                        <a14:foregroundMark x1="81321" y1="56571" x2="81321" y2="56571"/>
                        <a14:foregroundMark x1="51214" y1="85821" x2="51214" y2="85821"/>
                        <a14:foregroundMark x1="29071" y1="79143" x2="29071" y2="79143"/>
                        <a14:foregroundMark x1="43679" y1="30107" x2="43679" y2="30107"/>
                        <a14:foregroundMark x1="62607" y1="37429" x2="62607" y2="37429"/>
                        <a14:foregroundMark x1="70357" y1="25821" x2="70357" y2="25821"/>
                        <a14:foregroundMark x1="68214" y1="41714" x2="68214" y2="41714"/>
                        <a14:foregroundMark x1="85643" y1="33107" x2="85643" y2="33107"/>
                        <a14:foregroundMark x1="49714" y1="69464" x2="49714" y2="69464"/>
                        <a14:foregroundMark x1="50571" y1="65821" x2="50571" y2="65821"/>
                        <a14:foregroundMark x1="78964" y1="67107" x2="78964" y2="67107"/>
                        <a14:backgroundMark x1="53679" y1="64214" x2="53679" y2="64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90" y="4660490"/>
            <a:ext cx="2197510" cy="21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"Smart City Planner: Analyzing Urban Data for Better Living", focuses on leveraging IoT sensor data for optimizing urban living. It addresses three critical areas: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Management: Real-time traffic data integrated with visualization to optimize flow, reduce congestion, and adjust traffic signals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Usage: Real-time monitoring of city-wide energy consumption to detect inefficiencies and promote energy-saving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 Continuous tracking of air and water quality, noise levels, and temperature, with alerts for exceeding environmental thresholds.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684212" y="643812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ABSTRACT :</a:t>
            </a:r>
            <a:endParaRPr dirty="0"/>
          </a:p>
        </p:txBody>
      </p:sp>
      <p:sp>
        <p:nvSpPr>
          <p:cNvPr id="264" name="Google Shape;264;p21"/>
          <p:cNvSpPr txBox="1">
            <a:spLocks noGrp="1"/>
          </p:cNvSpPr>
          <p:nvPr>
            <p:ph idx="1"/>
          </p:nvPr>
        </p:nvSpPr>
        <p:spPr>
          <a:xfrm>
            <a:off x="375371" y="1460089"/>
            <a:ext cx="8843241" cy="46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mart City Planner “ is a Python-based project designed to harness the power of  IoT sensor data for optimizing various facets of urban life. 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focuses on three critical areas: traffic management, energy consumption, and environmental monitoring, using real-time data analytics to inform decision-making.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is introduced under the title ‘Info-Share’, a decentralized platform that facilitates real-time data exchange between city departments, businesses, and citizens.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integration enables improved urban planning, enhances public services, and fosters sustainable growth. By leveraging data-driven insights, the project aims to create a more connected, efficient, and livable urban environment, setting a new benchmark for smart city development. 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4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000"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545314" y="1865026"/>
            <a:ext cx="7447546" cy="462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1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uses the following methodologies: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Transmission &amp; Processing: IoT sensors collect data which is transmitted and processed for analysis.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Predictive Models: Applied to traffic management and energy optimization.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Analytics: Used for decision-making and recommending actions to optimize traffic flow, energy use, and reduce environmental pollution.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774504" y="3819832"/>
            <a:ext cx="3329007" cy="346709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195" y="16313"/>
            <a:ext cx="3789362" cy="2461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83" y="1977549"/>
            <a:ext cx="4240617" cy="25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107269" y="99993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600"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63426-3333-65A8-3359-6BCDB528F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821128" y="575195"/>
            <a:ext cx="2002594" cy="208566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FE9AD-357C-0CB4-4252-9D68687C2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4641" y="1340633"/>
            <a:ext cx="1668206" cy="108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8FFA-2AA8-D9B6-CE29-C2946488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142" y="1308288"/>
            <a:ext cx="1826956" cy="108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54C5B-F4AE-E254-59E4-DFFDBEA93A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78" b="89806" l="14074" r="90398">
                        <a14:foregroundMark x1="49650" y1="39600" x2="49650" y2="39600"/>
                        <a14:foregroundMark x1="57700" y1="46867" x2="49450" y2="37867"/>
                        <a14:foregroundMark x1="43050" y1="36533" x2="47250" y2="37867"/>
                        <a14:foregroundMark x1="56350" y1="29267" x2="56350" y2="29267"/>
                        <a14:foregroundMark x1="53500" y1="32667" x2="57700" y2="2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6716" r="34246" b="42131"/>
          <a:stretch/>
        </p:blipFill>
        <p:spPr>
          <a:xfrm>
            <a:off x="5527775" y="333375"/>
            <a:ext cx="678426" cy="700032"/>
          </a:xfrm>
          <a:prstGeom prst="ellipse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B7C423B-FB7D-C5DB-A426-C0A5491A9D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3474638" y="-712503"/>
            <a:ext cx="657242" cy="3449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6E4513-465E-3058-A905-04EFD64B7BE9}"/>
              </a:ext>
            </a:extLst>
          </p:cNvPr>
          <p:cNvCxnSpPr>
            <a:cxnSpLocks/>
            <a:stCxn id="6" idx="0"/>
            <a:endCxn id="7" idx="4"/>
          </p:cNvCxnSpPr>
          <p:nvPr/>
        </p:nvCxnSpPr>
        <p:spPr>
          <a:xfrm rot="16200000" flipV="1">
            <a:off x="5730864" y="1169532"/>
            <a:ext cx="274881" cy="2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40144D-BB5C-9361-FF95-4ACCD2D3B9D8}"/>
              </a:ext>
            </a:extLst>
          </p:cNvPr>
          <p:cNvCxnSpPr>
            <a:cxnSpLocks/>
            <a:endCxn id="7" idx="6"/>
          </p:cNvCxnSpPr>
          <p:nvPr/>
        </p:nvCxnSpPr>
        <p:spPr>
          <a:xfrm rot="10800000">
            <a:off x="6206201" y="683391"/>
            <a:ext cx="3625006" cy="181222"/>
          </a:xfrm>
          <a:prstGeom prst="bentConnector3">
            <a:avLst>
              <a:gd name="adj1" fmla="val -14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F5FD4-9A83-72C9-7EED-BD20A7740B81}"/>
              </a:ext>
            </a:extLst>
          </p:cNvPr>
          <p:cNvSpPr/>
          <p:nvPr/>
        </p:nvSpPr>
        <p:spPr>
          <a:xfrm>
            <a:off x="4515983" y="2482236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Smart Grid data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D988B-958F-A2EB-A303-E3DC4BA6F291}"/>
              </a:ext>
            </a:extLst>
          </p:cNvPr>
          <p:cNvSpPr/>
          <p:nvPr/>
        </p:nvSpPr>
        <p:spPr>
          <a:xfrm>
            <a:off x="4512752" y="3117052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599698-95D6-1A53-796F-CBC96C4B2F96}"/>
              </a:ext>
            </a:extLst>
          </p:cNvPr>
          <p:cNvSpPr/>
          <p:nvPr/>
        </p:nvSpPr>
        <p:spPr>
          <a:xfrm>
            <a:off x="4501867" y="3734794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2F447E-3EE8-DD34-0B6E-CD3B57C920A0}"/>
              </a:ext>
            </a:extLst>
          </p:cNvPr>
          <p:cNvSpPr/>
          <p:nvPr/>
        </p:nvSpPr>
        <p:spPr>
          <a:xfrm>
            <a:off x="4537754" y="440930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6EE0F0-69BB-63EA-74E3-0A496A6B1E53}"/>
              </a:ext>
            </a:extLst>
          </p:cNvPr>
          <p:cNvSpPr/>
          <p:nvPr/>
        </p:nvSpPr>
        <p:spPr>
          <a:xfrm>
            <a:off x="4537754" y="51165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5B7CB2-F570-C1A4-005E-3247C56705B8}"/>
              </a:ext>
            </a:extLst>
          </p:cNvPr>
          <p:cNvSpPr/>
          <p:nvPr/>
        </p:nvSpPr>
        <p:spPr>
          <a:xfrm>
            <a:off x="4057958" y="5984722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Energy Management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E31575-919E-CACD-B883-AC75AA58A8EE}"/>
              </a:ext>
            </a:extLst>
          </p:cNvPr>
          <p:cNvSpPr/>
          <p:nvPr/>
        </p:nvSpPr>
        <p:spPr>
          <a:xfrm>
            <a:off x="6278645" y="6012936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report</a:t>
            </a:r>
            <a:endParaRPr lang="en-IN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0A9F0B-FC49-CA02-203E-98FC6A657AF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5856083" y="2917374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4732C5-D7A8-3960-D3F9-79D7FA3A9AF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845198" y="3552190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ED5686-FC92-9631-B280-8FD5572488E7}"/>
              </a:ext>
            </a:extLst>
          </p:cNvPr>
          <p:cNvCxnSpPr/>
          <p:nvPr/>
        </p:nvCxnSpPr>
        <p:spPr>
          <a:xfrm flipH="1">
            <a:off x="5856083" y="4205331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B27BED-6FD7-8BC9-DA3D-90B302AD5319}"/>
              </a:ext>
            </a:extLst>
          </p:cNvPr>
          <p:cNvCxnSpPr/>
          <p:nvPr/>
        </p:nvCxnSpPr>
        <p:spPr>
          <a:xfrm flipH="1">
            <a:off x="5834310" y="486936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0DD134-3C3E-EC4F-DB29-7AAB6A1CB6E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5251645" y="5355282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559C9B0-1060-9A07-B806-64EC84A2E1B4}"/>
              </a:ext>
            </a:extLst>
          </p:cNvPr>
          <p:cNvCxnSpPr>
            <a:cxnSpLocks/>
          </p:cNvCxnSpPr>
          <p:nvPr/>
        </p:nvCxnSpPr>
        <p:spPr>
          <a:xfrm>
            <a:off x="5910514" y="5768220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BCBFDD5-6DBC-2A4E-9261-CC6C189A7BAE}"/>
              </a:ext>
            </a:extLst>
          </p:cNvPr>
          <p:cNvSpPr/>
          <p:nvPr/>
        </p:nvSpPr>
        <p:spPr>
          <a:xfrm>
            <a:off x="8678525" y="2502431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Sensor</a:t>
            </a:r>
            <a:endParaRPr lang="en-IN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62522C-D258-BE5E-7E33-E59A85995EEB}"/>
              </a:ext>
            </a:extLst>
          </p:cNvPr>
          <p:cNvSpPr/>
          <p:nvPr/>
        </p:nvSpPr>
        <p:spPr>
          <a:xfrm>
            <a:off x="8675294" y="313724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7953257-B15F-D912-165F-65F5A4D604E1}"/>
              </a:ext>
            </a:extLst>
          </p:cNvPr>
          <p:cNvSpPr/>
          <p:nvPr/>
        </p:nvSpPr>
        <p:spPr>
          <a:xfrm>
            <a:off x="8664409" y="375498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405DF1-3B73-0735-2DC3-D6170A06B3F9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flipH="1">
            <a:off x="10018625" y="2937569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AF0AA4-D6E3-0ECC-A89A-A51DBAF45B6C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10007740" y="35723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AB7B64-A669-4EFC-7339-DC0FC8D4D00D}"/>
              </a:ext>
            </a:extLst>
          </p:cNvPr>
          <p:cNvCxnSpPr/>
          <p:nvPr/>
        </p:nvCxnSpPr>
        <p:spPr>
          <a:xfrm flipH="1">
            <a:off x="9820322" y="45229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3A54B1-9972-F5F9-1C2E-DE59A3CC6A48}"/>
              </a:ext>
            </a:extLst>
          </p:cNvPr>
          <p:cNvSpPr/>
          <p:nvPr/>
        </p:nvSpPr>
        <p:spPr>
          <a:xfrm>
            <a:off x="8678268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7D89420-3B15-C96D-9715-81320FFFB369}"/>
              </a:ext>
            </a:extLst>
          </p:cNvPr>
          <p:cNvSpPr/>
          <p:nvPr/>
        </p:nvSpPr>
        <p:spPr>
          <a:xfrm>
            <a:off x="8722336" y="5114743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9CD87A1-6D03-AD28-A22E-FEFC41B4F081}"/>
              </a:ext>
            </a:extLst>
          </p:cNvPr>
          <p:cNvSpPr/>
          <p:nvPr/>
        </p:nvSpPr>
        <p:spPr>
          <a:xfrm>
            <a:off x="9064083" y="6011099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 report</a:t>
            </a:r>
            <a:endParaRPr lang="en-IN" b="1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374D044-B3DF-AEA3-CAF0-C7EB58193A1D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5400000">
            <a:off x="9832891" y="5778323"/>
            <a:ext cx="461218" cy="4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23819F5-96FA-B9F1-4088-B047EAFD257D}"/>
              </a:ext>
            </a:extLst>
          </p:cNvPr>
          <p:cNvCxnSpPr/>
          <p:nvPr/>
        </p:nvCxnSpPr>
        <p:spPr>
          <a:xfrm flipH="1">
            <a:off x="10060988" y="417647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220B61-1A0C-2518-4DBD-39AC57342ED9}"/>
              </a:ext>
            </a:extLst>
          </p:cNvPr>
          <p:cNvCxnSpPr/>
          <p:nvPr/>
        </p:nvCxnSpPr>
        <p:spPr>
          <a:xfrm flipH="1">
            <a:off x="10060987" y="4870538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8E3F797-471E-B579-D41A-14CC335C7890}"/>
              </a:ext>
            </a:extLst>
          </p:cNvPr>
          <p:cNvSpPr/>
          <p:nvPr/>
        </p:nvSpPr>
        <p:spPr>
          <a:xfrm>
            <a:off x="625184" y="248039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District Selection</a:t>
            </a:r>
            <a:endParaRPr lang="en-IN" b="1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49B333E-630D-B01B-C4E6-0AA81F5DDE19}"/>
              </a:ext>
            </a:extLst>
          </p:cNvPr>
          <p:cNvSpPr/>
          <p:nvPr/>
        </p:nvSpPr>
        <p:spPr>
          <a:xfrm>
            <a:off x="621953" y="3115215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request</a:t>
            </a:r>
            <a:endParaRPr lang="en-IN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BC81B19-A64E-F0B0-A52D-BCE813F55A21}"/>
              </a:ext>
            </a:extLst>
          </p:cNvPr>
          <p:cNvSpPr/>
          <p:nvPr/>
        </p:nvSpPr>
        <p:spPr>
          <a:xfrm>
            <a:off x="611068" y="373295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access</a:t>
            </a:r>
            <a:endParaRPr lang="en-IN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8C9392-2A56-2FD8-415E-3DD230464EA7}"/>
              </a:ext>
            </a:extLst>
          </p:cNvPr>
          <p:cNvCxnSpPr>
            <a:stCxn id="60" idx="2"/>
            <a:endCxn id="61" idx="0"/>
          </p:cNvCxnSpPr>
          <p:nvPr/>
        </p:nvCxnSpPr>
        <p:spPr>
          <a:xfrm flipH="1">
            <a:off x="1965284" y="2915537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3AEFDB4-1BDB-F312-706B-81278C3E5ACD}"/>
              </a:ext>
            </a:extLst>
          </p:cNvPr>
          <p:cNvCxnSpPr/>
          <p:nvPr/>
        </p:nvCxnSpPr>
        <p:spPr>
          <a:xfrm flipH="1">
            <a:off x="1965284" y="420349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D057247-7F67-B1D5-0322-C0133A28485E}"/>
              </a:ext>
            </a:extLst>
          </p:cNvPr>
          <p:cNvCxnSpPr/>
          <p:nvPr/>
        </p:nvCxnSpPr>
        <p:spPr>
          <a:xfrm flipH="1">
            <a:off x="1963447" y="357369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0D0E1FC1-6202-8404-3AAF-7B7313007370}"/>
              </a:ext>
            </a:extLst>
          </p:cNvPr>
          <p:cNvSpPr/>
          <p:nvPr/>
        </p:nvSpPr>
        <p:spPr>
          <a:xfrm>
            <a:off x="611067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E2B3D6D8-AFED-4A78-1764-562CF42A861E}"/>
              </a:ext>
            </a:extLst>
          </p:cNvPr>
          <p:cNvSpPr/>
          <p:nvPr/>
        </p:nvSpPr>
        <p:spPr>
          <a:xfrm>
            <a:off x="602889" y="5059658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050915B-1233-1F12-8024-A57B7335BFC5}"/>
              </a:ext>
            </a:extLst>
          </p:cNvPr>
          <p:cNvSpPr/>
          <p:nvPr/>
        </p:nvSpPr>
        <p:spPr>
          <a:xfrm>
            <a:off x="123093" y="5927800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Vehicle analysis</a:t>
            </a:r>
            <a:endParaRPr lang="en-IN" b="1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32EE128E-26C0-DF0E-04B8-7BD41ADA31C5}"/>
              </a:ext>
            </a:extLst>
          </p:cNvPr>
          <p:cNvSpPr/>
          <p:nvPr/>
        </p:nvSpPr>
        <p:spPr>
          <a:xfrm>
            <a:off x="2269770" y="5956014"/>
            <a:ext cx="1700379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</a:t>
            </a:r>
            <a:r>
              <a:rPr lang="en-US" b="1" dirty="0" err="1"/>
              <a:t>density,etc</a:t>
            </a:r>
            <a:endParaRPr lang="en-IN" b="1" dirty="0"/>
          </a:p>
        </p:txBody>
      </p: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F44B10C8-CCBC-F401-1AEA-DDF6DBC6800F}"/>
              </a:ext>
            </a:extLst>
          </p:cNvPr>
          <p:cNvCxnSpPr>
            <a:stCxn id="260" idx="2"/>
            <a:endCxn id="261" idx="0"/>
          </p:cNvCxnSpPr>
          <p:nvPr/>
        </p:nvCxnSpPr>
        <p:spPr>
          <a:xfrm rot="5400000">
            <a:off x="1316780" y="5298360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32C8C691-42AE-7C38-E700-6DC916E2E164}"/>
              </a:ext>
            </a:extLst>
          </p:cNvPr>
          <p:cNvCxnSpPr>
            <a:cxnSpLocks/>
          </p:cNvCxnSpPr>
          <p:nvPr/>
        </p:nvCxnSpPr>
        <p:spPr>
          <a:xfrm>
            <a:off x="1975649" y="5711298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D2EA4F0-1A7D-B308-6565-15E2881FDACA}"/>
              </a:ext>
            </a:extLst>
          </p:cNvPr>
          <p:cNvCxnSpPr/>
          <p:nvPr/>
        </p:nvCxnSpPr>
        <p:spPr>
          <a:xfrm flipH="1">
            <a:off x="1941412" y="4840642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C1ABD793-A443-E31C-BFFB-F5918FBE41FD}"/>
              </a:ext>
            </a:extLst>
          </p:cNvPr>
          <p:cNvSpPr txBox="1"/>
          <p:nvPr/>
        </p:nvSpPr>
        <p:spPr>
          <a:xfrm>
            <a:off x="44610" y="9955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management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00920AE-20E6-DCFB-7872-6622E8FC8856}"/>
              </a:ext>
            </a:extLst>
          </p:cNvPr>
          <p:cNvSpPr txBox="1"/>
          <p:nvPr/>
        </p:nvSpPr>
        <p:spPr>
          <a:xfrm>
            <a:off x="3314788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Energy management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9921DC54-346D-BD4E-2F78-417AE2EE44BF}"/>
              </a:ext>
            </a:extLst>
          </p:cNvPr>
          <p:cNvSpPr txBox="1"/>
          <p:nvPr/>
        </p:nvSpPr>
        <p:spPr>
          <a:xfrm>
            <a:off x="7016467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Environmental monitoring</a:t>
            </a:r>
          </a:p>
        </p:txBody>
      </p:sp>
    </p:spTree>
    <p:extLst>
      <p:ext uri="{BB962C8B-B14F-4D97-AF65-F5344CB8AC3E}">
        <p14:creationId xmlns:p14="http://schemas.microsoft.com/office/powerpoint/2010/main" val="37583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7E16C54-6EE4-AAED-6A96-E7CC79EF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6E8F948C-A3D9-FCDB-4A88-8F4012C3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0426-7DEA-DF3C-DAC7-0AFCF0006038}"/>
              </a:ext>
            </a:extLst>
          </p:cNvPr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>
            <a:extLst>
              <a:ext uri="{FF2B5EF4-FFF2-40B4-BE49-F238E27FC236}">
                <a16:creationId xmlns:a16="http://schemas.microsoft.com/office/drawing/2014/main" id="{1E51277E-3E35-D66C-0613-9930438F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399" y="958043"/>
            <a:ext cx="8534400" cy="88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 and Preprocessing:</a:t>
            </a:r>
          </a:p>
        </p:txBody>
      </p:sp>
      <p:sp>
        <p:nvSpPr>
          <p:cNvPr id="258" name="Google Shape;258;p20">
            <a:extLst>
              <a:ext uri="{FF2B5EF4-FFF2-40B4-BE49-F238E27FC236}">
                <a16:creationId xmlns:a16="http://schemas.microsoft.com/office/drawing/2014/main" id="{6F8EC076-455B-1DC8-A3FF-E5E96666A1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Sources: IoT sensors deployed across the city for traffic, energy, and environmental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Techniques: Handling missing values, duplicates, and outliers in the sensor data before analysis with the help of pandas.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Extracting meaningful features from the raw sensor data for use in predictive models. </a:t>
            </a:r>
          </a:p>
          <a:p>
            <a:pPr marL="0" indent="0">
              <a:buNone/>
            </a:pP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7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DD62248-C7BC-47C5-908C-F6E8AA5CB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4673B154-96A2-FC1D-80C1-44FC0399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72F83-BDA7-12E3-CF9B-651554885D3F}"/>
              </a:ext>
            </a:extLst>
          </p:cNvPr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>
            <a:extLst>
              <a:ext uri="{FF2B5EF4-FFF2-40B4-BE49-F238E27FC236}">
                <a16:creationId xmlns:a16="http://schemas.microsoft.com/office/drawing/2014/main" id="{AD200A06-3022-E1B8-19EA-3D8859122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Technology Stack:</a:t>
            </a:r>
          </a:p>
        </p:txBody>
      </p:sp>
      <p:sp>
        <p:nvSpPr>
          <p:cNvPr id="258" name="Google Shape;258;p20">
            <a:extLst>
              <a:ext uri="{FF2B5EF4-FFF2-40B4-BE49-F238E27FC236}">
                <a16:creationId xmlns:a16="http://schemas.microsoft.com/office/drawing/2014/main" id="{D6639236-D94B-B670-49CD-A2D9DF21A8E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for data processing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(python package) for developing the dashboard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devices for collecting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and cloud-based data storage for storing the large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libraries such as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Matplotlib,folium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Reasons: Python's versatility with data analytics, Flask for creating web-based interfaces, and scalability through cloud infrastructure.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245A1-8205-4516-9276-C8988B1C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14"/>
          <a:stretch/>
        </p:blipFill>
        <p:spPr>
          <a:xfrm>
            <a:off x="0" y="0"/>
            <a:ext cx="12192000" cy="6960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1A055-BFEA-F984-8D0C-793622DB1161}"/>
              </a:ext>
            </a:extLst>
          </p:cNvPr>
          <p:cNvSpPr txBox="1"/>
          <p:nvPr/>
        </p:nvSpPr>
        <p:spPr>
          <a:xfrm>
            <a:off x="674370" y="811530"/>
            <a:ext cx="493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r>
              <a:rPr lang="en-IN" sz="2400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96070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6DD7308B-A2F6-D95B-3346-226F5F728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6BEEBF9A-5695-6866-5A53-4CC029B7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3C506B-2420-D17C-F156-EC16BD637955}"/>
              </a:ext>
            </a:extLst>
          </p:cNvPr>
          <p:cNvSpPr/>
          <p:nvPr/>
        </p:nvSpPr>
        <p:spPr>
          <a:xfrm>
            <a:off x="0" y="907024"/>
            <a:ext cx="12192000" cy="57985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779F8-0A1E-2843-78A2-0F6C5F4D0FA4}"/>
              </a:ext>
            </a:extLst>
          </p:cNvPr>
          <p:cNvSpPr txBox="1"/>
          <p:nvPr/>
        </p:nvSpPr>
        <p:spPr>
          <a:xfrm>
            <a:off x="646625" y="322250"/>
            <a:ext cx="6212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817EB-872E-F760-AE47-D3A6DE5F299D}"/>
              </a:ext>
            </a:extLst>
          </p:cNvPr>
          <p:cNvSpPr txBox="1"/>
          <p:nvPr/>
        </p:nvSpPr>
        <p:spPr>
          <a:xfrm>
            <a:off x="401320" y="1082488"/>
            <a:ext cx="980948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random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flask import Flask,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render_template_string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request</a:t>
            </a:r>
          </a:p>
          <a:p>
            <a:pPr marL="0" indent="0">
              <a:buNone/>
            </a:pPr>
            <a:endParaRPr lang="en-IN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random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flask import Flask,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render_template_string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request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@app.route("/", methods=["GET", "POST"])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def index():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error = None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data = None</a:t>
            </a:r>
          </a:p>
          <a:p>
            <a:pPr marL="0" indent="0">
              <a:buNone/>
            </a:pPr>
            <a:endParaRPr lang="en-IN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if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request.method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== "POST":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district =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request.form.get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("district", "").strip()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if not district: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error = "Please enter a valid district name."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else: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# Fetch data for the requested district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district_data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["Area"].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str.lower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 ==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district.lower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()]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if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district_data.empty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error =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f"No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data found for district: {district}"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else: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data =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district_data.iloc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[0].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to_dict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IN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return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render_template_string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(template, error=error, data=data)</a:t>
            </a:r>
          </a:p>
          <a:p>
            <a:pPr marL="0" indent="0">
              <a:buNone/>
            </a:pPr>
            <a:endParaRPr lang="en-IN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IN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app.run</a:t>
            </a:r>
            <a:r>
              <a:rPr lang="en-IN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(debug=True)</a:t>
            </a:r>
          </a:p>
        </p:txBody>
      </p:sp>
    </p:spTree>
    <p:extLst>
      <p:ext uri="{BB962C8B-B14F-4D97-AF65-F5344CB8AC3E}">
        <p14:creationId xmlns:p14="http://schemas.microsoft.com/office/powerpoint/2010/main" val="42590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891</TotalTime>
  <Words>1075</Words>
  <Application>Microsoft Office PowerPoint</Application>
  <PresentationFormat>Widescreen</PresentationFormat>
  <Paragraphs>182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Bradley Hand ITC</vt:lpstr>
      <vt:lpstr>Times New Roman</vt:lpstr>
      <vt:lpstr>Courier New</vt:lpstr>
      <vt:lpstr>Wingdings 3</vt:lpstr>
      <vt:lpstr>Slice</vt:lpstr>
      <vt:lpstr>Smart City Planner: Analyzing Urban Data for Better Living.</vt:lpstr>
      <vt:lpstr>PROBLEM STATEMENT / DESCRIPTION:</vt:lpstr>
      <vt:lpstr>ABSTRACT :</vt:lpstr>
      <vt:lpstr>Methodology / DESCRIPTION:</vt:lpstr>
      <vt:lpstr>Methodology :</vt:lpstr>
      <vt:lpstr>Data Collection and Preprocessing:</vt:lpstr>
      <vt:lpstr>Technology Stack: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LATHA.P</dc:creator>
  <cp:lastModifiedBy>Sukant R</cp:lastModifiedBy>
  <cp:revision>60</cp:revision>
  <dcterms:modified xsi:type="dcterms:W3CDTF">2024-12-02T05:37:09Z</dcterms:modified>
</cp:coreProperties>
</file>